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553" r:id="rId2"/>
    <p:sldId id="554" r:id="rId3"/>
    <p:sldId id="373" r:id="rId4"/>
    <p:sldId id="516" r:id="rId5"/>
    <p:sldId id="518" r:id="rId6"/>
    <p:sldId id="270" r:id="rId7"/>
    <p:sldId id="368" r:id="rId8"/>
    <p:sldId id="369" r:id="rId9"/>
    <p:sldId id="370" r:id="rId10"/>
    <p:sldId id="276" r:id="rId11"/>
    <p:sldId id="375" r:id="rId12"/>
    <p:sldId id="472" r:id="rId13"/>
    <p:sldId id="473" r:id="rId14"/>
    <p:sldId id="468" r:id="rId15"/>
    <p:sldId id="514" r:id="rId16"/>
    <p:sldId id="524" r:id="rId17"/>
    <p:sldId id="525" r:id="rId18"/>
    <p:sldId id="384" r:id="rId19"/>
    <p:sldId id="557" r:id="rId20"/>
    <p:sldId id="558" r:id="rId21"/>
    <p:sldId id="559" r:id="rId22"/>
    <p:sldId id="560" r:id="rId23"/>
    <p:sldId id="561" r:id="rId24"/>
    <p:sldId id="562" r:id="rId25"/>
    <p:sldId id="555" r:id="rId26"/>
    <p:sldId id="563" r:id="rId27"/>
    <p:sldId id="564" r:id="rId28"/>
    <p:sldId id="565" r:id="rId29"/>
    <p:sldId id="47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mona" initials="R" lastIdx="5" clrIdx="0"/>
  <p:cmAuthor id="1" name="Jennifer Sweeton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81442"/>
  </p:normalViewPr>
  <p:slideViewPr>
    <p:cSldViewPr snapToGrid="0" snapToObjects="1">
      <p:cViewPr varScale="1">
        <p:scale>
          <a:sx n="90" d="100"/>
          <a:sy n="90" d="100"/>
        </p:scale>
        <p:origin x="27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2F410-8047-374C-82BF-C1F463410783}" type="datetimeFigureOut">
              <a:rPr lang="en-US" smtClean="0"/>
              <a:t>4/11/25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D70DD-664B-6C49-97EF-8A1DD04FB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28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6997C-E188-9847-ADD1-7F224F75FB2A}" type="datetimeFigureOut">
              <a:rPr lang="en-US" smtClean="0"/>
              <a:t>4/10/25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F5498-DC30-6F46-9D5E-075DB77D4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57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ingwithanxiety.com/lifestyle/ptsd/dsm-5-changes-to-ptsd-and-other-stress-related-disorders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neuroscience 101. Related</a:t>
            </a:r>
            <a:r>
              <a:rPr lang="en-US" baseline="0" dirty="0"/>
              <a:t> to </a:t>
            </a:r>
            <a:r>
              <a:rPr lang="en-US" baseline="0" dirty="0" err="1"/>
              <a:t>diagnsogin</a:t>
            </a:r>
            <a:r>
              <a:rPr lang="en-US" baseline="0" dirty="0"/>
              <a:t>. Want brain-based diagnosing.  Brain profiles of disorders</a:t>
            </a:r>
            <a:r>
              <a:rPr lang="mr-IN" baseline="0" dirty="0"/>
              <a:t>…</a:t>
            </a:r>
            <a:r>
              <a:rPr lang="en-US" baseline="0" dirty="0"/>
              <a:t> All change is brain change, take brain-based approach to treatment. Let the brain guide you. Look at brain areas, relate them to symptoms so you know what to look for in clients. How they present</a:t>
            </a:r>
            <a:r>
              <a:rPr lang="mr-IN" baseline="0" dirty="0"/>
              <a:t>…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719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7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Optima"/>
                <a:cs typeface="Optima"/>
              </a:rPr>
              <a:t>PTSD first appeared in the DSM-III in 1980. Before this time it was not acknowledged as a mental health disorder. It was added in part due to Vietnam War veterans.</a:t>
            </a:r>
          </a:p>
          <a:p>
            <a:r>
              <a:rPr lang="en-US" dirty="0">
                <a:latin typeface="Optima"/>
                <a:cs typeface="Optima"/>
              </a:rPr>
              <a:t>However, PTSD was not new in 1980. Previously it had been called:</a:t>
            </a:r>
          </a:p>
          <a:p>
            <a:pPr lvl="1"/>
            <a:r>
              <a:rPr lang="en-US" dirty="0">
                <a:latin typeface="Optima"/>
                <a:cs typeface="Optima"/>
              </a:rPr>
              <a:t>soldier’s heart</a:t>
            </a:r>
          </a:p>
          <a:p>
            <a:pPr lvl="1"/>
            <a:r>
              <a:rPr lang="en-US" dirty="0">
                <a:latin typeface="Optima"/>
                <a:cs typeface="Optima"/>
              </a:rPr>
              <a:t>shell shock</a:t>
            </a:r>
          </a:p>
          <a:p>
            <a:pPr lvl="1"/>
            <a:r>
              <a:rPr lang="en-US" dirty="0">
                <a:latin typeface="Optima"/>
                <a:cs typeface="Optima"/>
              </a:rPr>
              <a:t>battle fatigue</a:t>
            </a:r>
          </a:p>
          <a:p>
            <a:pPr lvl="1"/>
            <a:r>
              <a:rPr lang="en-US" dirty="0">
                <a:latin typeface="Optima"/>
                <a:cs typeface="Optima"/>
              </a:rPr>
              <a:t>Among other things!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43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55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08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49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5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95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21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5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criteria for both disorders has been broadened to include emotional reactions to a distressing event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than fear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change is owed to 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research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showing that not everyone responds to trauma with fear; people can respond to these events with a depressed mood 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anhedonia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(unable to experience pleasure). Plus some individuals, especially trained first responders to traumatic events (e.g., police, soldiers), do not always have an intense emotional response while in triggering situations.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Perhaps PTSD should be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reconceptualized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 spectrum disorder in which several distinct pathological posttraumatic phenotypes are distinguished symptomatically &amp;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psychobiologically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so, optimal treatment for one phenotype might not necessarily be the best treatment for another.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EA66A-265F-4F01-BFE8-CD74FC2D7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23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19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Symptoms begin or worsen after a traumatic</a:t>
            </a:r>
            <a:r>
              <a:rPr lang="en-US" baseline="0" dirty="0"/>
              <a:t> event.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EA66A-265F-4F01-BFE8-CD74FC2D7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36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</a:t>
            </a:r>
            <a:r>
              <a:rPr lang="en-US" baseline="0" dirty="0"/>
              <a:t> way to </a:t>
            </a:r>
            <a:r>
              <a:rPr lang="en-US" baseline="0" dirty="0" err="1"/>
              <a:t>reconeptualize</a:t>
            </a:r>
            <a:r>
              <a:rPr lang="en-US" baseline="0" dirty="0"/>
              <a:t> trauma comes from Shapiro</a:t>
            </a:r>
            <a:r>
              <a:rPr lang="mr-IN" baseline="0" dirty="0"/>
              <a:t>…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7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719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Trauma is in the eye of the beholder!!!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02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81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67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08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43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60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15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Trauma is in the eye of the beholder!!!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134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243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619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difference</a:t>
            </a:r>
            <a:r>
              <a:rPr lang="en-US" baseline="0" dirty="0"/>
              <a:t> in brain scans. But ARE differences with devo trauma and adult trauma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91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F5498-DC30-6F46-9D5E-075DB77D4A0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6820327-4214-AB4D-9751-2ADDBE0DB058}" type="datetimeFigureOut">
              <a:rPr lang="en-US" smtClean="0"/>
              <a:t>4/10/25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187741B-D012-354E-AE45-BE700CB0EF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153" y="1846450"/>
            <a:ext cx="6498158" cy="2438401"/>
          </a:xfrm>
        </p:spPr>
        <p:txBody>
          <a:bodyPr/>
          <a:lstStyle/>
          <a:p>
            <a:r>
              <a:rPr lang="en-US" sz="4200" dirty="0"/>
              <a:t>PTSD 101: </a:t>
            </a:r>
            <a:br>
              <a:rPr lang="en-US" sz="4200" dirty="0"/>
            </a:br>
            <a:r>
              <a:rPr lang="en-US" sz="4200" dirty="0"/>
              <a:t>Recognizing PTSD &amp; Related Disorders in Legal Clients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6CA347-96C5-10BE-747C-CD65DA753CA9}"/>
              </a:ext>
            </a:extLst>
          </p:cNvPr>
          <p:cNvSpPr txBox="1">
            <a:spLocks/>
          </p:cNvSpPr>
          <p:nvPr/>
        </p:nvSpPr>
        <p:spPr>
          <a:xfrm>
            <a:off x="1318153" y="3313307"/>
            <a:ext cx="6498158" cy="24384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Dr. Jennifer Sweeton</a:t>
            </a:r>
          </a:p>
        </p:txBody>
      </p:sp>
    </p:spTree>
    <p:extLst>
      <p:ext uri="{BB962C8B-B14F-4D97-AF65-F5344CB8AC3E}">
        <p14:creationId xmlns:p14="http://schemas.microsoft.com/office/powerpoint/2010/main" val="309886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243"/>
            <a:ext cx="8229600" cy="1143000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0112"/>
            <a:ext cx="8229600" cy="45259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Define PTSD and related disorders, including their diagnostic criteria.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Identify common symptoms of PTSD and understand how trauma affects memory, behavior, and decision-making.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Recognize the potential impact of PTSD on legal proceedings, including credibility assessments and client interactions.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4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145" y="374325"/>
            <a:ext cx="8733715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News Gothic MT"/>
                <a:cs typeface="News Gothic MT"/>
              </a:rPr>
              <a:t>DSM-5 Category: </a:t>
            </a:r>
            <a:br>
              <a:rPr lang="en-US" sz="3600" dirty="0">
                <a:latin typeface="News Gothic MT"/>
                <a:cs typeface="News Gothic MT"/>
              </a:rPr>
            </a:br>
            <a:r>
              <a:rPr lang="en-US" sz="3600" dirty="0">
                <a:latin typeface="News Gothic MT"/>
                <a:cs typeface="News Gothic MT"/>
              </a:rPr>
              <a:t>Trauma &amp; Stressor-Related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239000" cy="2667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2073" y="1858976"/>
            <a:ext cx="838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Reactive Attachment Disorder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Disinhibited Social Engagement Disorder (DSE)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Acute Stress Disorder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Posttraumatic Stress Disorder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Adjustment Disorders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Other Specified Trauma-and-Stressor Related Disorder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  <a:t>Unclassified Trauma-and-Stressor Related Disorder </a:t>
            </a:r>
            <a:br>
              <a:rPr lang="en-US" sz="2400" dirty="0">
                <a:solidFill>
                  <a:schemeClr val="accent1"/>
                </a:solidFill>
                <a:latin typeface="Optima" charset="0"/>
                <a:ea typeface="Optima" charset="0"/>
                <a:cs typeface="Optima" charset="0"/>
              </a:rPr>
            </a:br>
            <a:endParaRPr lang="en-US" sz="2400" dirty="0">
              <a:solidFill>
                <a:schemeClr val="accent1"/>
              </a:solidFill>
              <a:latin typeface="Optima" charset="0"/>
              <a:ea typeface="Optima" charset="0"/>
              <a:cs typeface="Optima" charset="0"/>
            </a:endParaRPr>
          </a:p>
          <a:p>
            <a:endParaRPr lang="en-US" sz="2400" dirty="0">
              <a:solidFill>
                <a:schemeClr val="accent1"/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35848"/>
      </p:ext>
    </p:extLst>
  </p:cSld>
  <p:clrMapOvr>
    <a:masterClrMapping/>
  </p:clrMapOvr>
  <p:transition advTm="2456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6" y="-76195"/>
            <a:ext cx="7498080" cy="1143000"/>
          </a:xfrm>
        </p:spPr>
        <p:txBody>
          <a:bodyPr>
            <a:noAutofit/>
          </a:bodyPr>
          <a:lstStyle/>
          <a:p>
            <a:r>
              <a:rPr lang="en-US" sz="3600" dirty="0"/>
              <a:t>RAD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052" y="1126436"/>
            <a:ext cx="8615636" cy="5638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A.  A consistent pattern of inhibited, emotionally withdrawn behavior toward adult caregivers, manifested by both of the following: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The child rarely or minimally seeks comfort when distressed.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The child rarely or minimally responds to comfort when distressed.</a:t>
            </a:r>
          </a:p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B.  Persistent social and emotional disturbance characterized by 2+: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Minimal social and emotional responsiveness to others.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Limited positive affect.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Episodes of unexplained irritability, sadness, or fearfulness that are evident even during nonthreatening interactions with adult caregivers.</a:t>
            </a:r>
          </a:p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C.  Child experienced pattern of extremes of insufficient care evidenced by 1+: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Social neglect or deprivation in the form of persistent lack of having basic emotional needs for comfort, stimulation, affection met by caregiving adults.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Repeated changes of caregivers that limit formation of stable attachments.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Rearing in unusual settings that limit formation of selective attachments .</a:t>
            </a:r>
          </a:p>
          <a:p>
            <a:pPr>
              <a:spcBef>
                <a:spcPts val="0"/>
              </a:spcBef>
            </a:pPr>
            <a:endParaRPr lang="en-US" sz="17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Care in Criterion C presumed to be responsible for disturbed behavior in A.</a:t>
            </a:r>
          </a:p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The criteria are not met for autism spectrum disorder.</a:t>
            </a:r>
          </a:p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The disturbance is evident before age 5 years.</a:t>
            </a:r>
          </a:p>
          <a:p>
            <a:pPr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</a:rPr>
              <a:t>The child has a developmental age of at least 9 months.</a:t>
            </a:r>
          </a:p>
        </p:txBody>
      </p:sp>
    </p:spTree>
    <p:extLst>
      <p:ext uri="{BB962C8B-B14F-4D97-AF65-F5344CB8AC3E}">
        <p14:creationId xmlns:p14="http://schemas.microsoft.com/office/powerpoint/2010/main" val="48883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5" y="-136180"/>
            <a:ext cx="8822635" cy="1143000"/>
          </a:xfrm>
        </p:spPr>
        <p:txBody>
          <a:bodyPr>
            <a:noAutofit/>
          </a:bodyPr>
          <a:lstStyle/>
          <a:p>
            <a:r>
              <a:rPr lang="en-US" sz="3600" dirty="0"/>
              <a:t>DSE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87" y="1189384"/>
            <a:ext cx="8708401" cy="480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A.  A pattern of behavior in which a child actively approaches and interacts with unfamiliar adults and exhibits at least two of the following: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Reduced/absent reticence in approaching and interacting with unfamiliar adults.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Overly familiar verbal or physical behavior (that is not consistent with culturally sanctioned and with age-appropriate social boundaries).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Diminished or absent checking back with adult caregiver after venturing away.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Willingness to go off with an unfamiliar adult with minimal or no hesitation.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B.  The behaviors in Criterion A are not limited to impulsivity (as in ADHD) but include socially disinhibited behavior.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C.  Child experienced a pattern of extremes of insufficient care as evidenced by 1+: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Social neglect or deprivation in the form of persistent lack of having basic emotional needs for comfort, stimulation, and affection met by caregiving adults.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Repeated changes of caregivers that limit formation of stable attachments.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Rearing in unusual settings that limit opportunities to form selective attachments .</a:t>
            </a:r>
          </a:p>
          <a:p>
            <a:pPr>
              <a:spcBef>
                <a:spcPts val="0"/>
              </a:spcBef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Care in Criterion C presumed to be responsible for disturbed behavior in Criterion A.  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1"/>
                </a:solidFill>
              </a:rPr>
              <a:t>The child has a developmental age of at least 9 months.</a:t>
            </a:r>
          </a:p>
        </p:txBody>
      </p:sp>
    </p:spTree>
    <p:extLst>
      <p:ext uri="{BB962C8B-B14F-4D97-AF65-F5344CB8AC3E}">
        <p14:creationId xmlns:p14="http://schemas.microsoft.com/office/powerpoint/2010/main" val="55009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105603"/>
            <a:ext cx="8415867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News Gothic MT"/>
                <a:cs typeface="News Gothic MT"/>
              </a:rPr>
              <a:t>PTSD in the DSM-5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225631" y="1203740"/>
            <a:ext cx="8740239" cy="559410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300" b="1" dirty="0">
                <a:solidFill>
                  <a:schemeClr val="accent1"/>
                </a:solidFill>
              </a:rPr>
              <a:t>CHANGES TO CRITERION A: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300" b="1" dirty="0">
              <a:solidFill>
                <a:schemeClr val="accent1"/>
              </a:solidFill>
            </a:endParaRPr>
          </a:p>
          <a:p>
            <a:pPr marL="342900" indent="-342900">
              <a:spcBef>
                <a:spcPts val="0"/>
              </a:spcBef>
              <a:buFontTx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Criterion A1 (</a:t>
            </a:r>
            <a:r>
              <a:rPr lang="en-US" sz="2300" i="1" dirty="0">
                <a:solidFill>
                  <a:schemeClr val="accent1"/>
                </a:solidFill>
              </a:rPr>
              <a:t>Experienced/witnessed/confronted w/event where there was threat of/actual death/serious injury…</a:t>
            </a:r>
            <a:r>
              <a:rPr lang="en-US" sz="2300" dirty="0">
                <a:solidFill>
                  <a:schemeClr val="accent1"/>
                </a:solidFill>
              </a:rPr>
              <a:t>)</a:t>
            </a:r>
            <a:endParaRPr lang="en-US" sz="90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2300" u="sng" dirty="0">
                <a:solidFill>
                  <a:schemeClr val="accent1"/>
                </a:solidFill>
              </a:rPr>
              <a:t>Trauma involves actual or threatened event, including:</a:t>
            </a:r>
          </a:p>
          <a:p>
            <a:pPr marL="800100" lvl="1" indent="-342900">
              <a:spcBef>
                <a:spcPts val="0"/>
              </a:spcBef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Death </a:t>
            </a:r>
          </a:p>
          <a:p>
            <a:pPr marL="800100" lvl="1" indent="-342900">
              <a:spcBef>
                <a:spcPts val="0"/>
              </a:spcBef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Serious injury </a:t>
            </a:r>
          </a:p>
          <a:p>
            <a:pPr marL="800100" lvl="1" indent="-342900">
              <a:spcBef>
                <a:spcPts val="0"/>
              </a:spcBef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Sexual violence </a:t>
            </a:r>
          </a:p>
          <a:p>
            <a:pPr lvl="1">
              <a:spcBef>
                <a:spcPts val="0"/>
              </a:spcBef>
            </a:pPr>
            <a:endParaRPr lang="en-US" sz="190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2300" u="sng" dirty="0">
                <a:solidFill>
                  <a:schemeClr val="accent1"/>
                </a:solidFill>
              </a:rPr>
              <a:t>Four types of exposure 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Directly experienced 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Witnessed 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Learned happened to a loved one (accidental or violent)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2300" dirty="0">
                <a:solidFill>
                  <a:schemeClr val="accent1"/>
                </a:solidFill>
              </a:rPr>
              <a:t>Repeated, extreme exposure to details (first responders, police – media exposure doesn’t count) </a:t>
            </a:r>
          </a:p>
          <a:p>
            <a:pPr>
              <a:spcBef>
                <a:spcPts val="0"/>
              </a:spcBef>
            </a:pPr>
            <a:endParaRPr lang="en-US" sz="2300" dirty="0">
              <a:solidFill>
                <a:schemeClr val="accent1"/>
              </a:solidFill>
            </a:endParaRPr>
          </a:p>
          <a:p>
            <a:pPr marL="342900" lvl="0" indent="-342900">
              <a:spcBef>
                <a:spcPts val="0"/>
              </a:spcBef>
              <a:buAutoNum type="arabicPeriod" startAt="2"/>
            </a:pPr>
            <a:r>
              <a:rPr lang="en-US" sz="2300" dirty="0">
                <a:solidFill>
                  <a:schemeClr val="accent1"/>
                </a:solidFill>
              </a:rPr>
              <a:t>Criterion A2 </a:t>
            </a:r>
            <a:r>
              <a:rPr lang="en-US" sz="2300" i="1" dirty="0">
                <a:solidFill>
                  <a:schemeClr val="accent1"/>
                </a:solidFill>
              </a:rPr>
              <a:t>(Response was fear/anxiety/helplessness/horror)</a:t>
            </a:r>
            <a:r>
              <a:rPr lang="en-US" sz="2300" dirty="0">
                <a:solidFill>
                  <a:srgbClr val="FF0000"/>
                </a:solidFill>
              </a:rPr>
              <a:t> removed.</a:t>
            </a:r>
          </a:p>
          <a:p>
            <a:pPr lvl="0">
              <a:spcBef>
                <a:spcPts val="0"/>
              </a:spcBef>
            </a:pPr>
            <a:endParaRPr lang="en-US" sz="1400" dirty="0">
              <a:solidFill>
                <a:schemeClr val="accent1"/>
              </a:solidFill>
            </a:endParaRPr>
          </a:p>
          <a:p>
            <a:pPr eaLnBrk="1" hangingPunct="1"/>
            <a:endParaRPr lang="en-US" u="sng" dirty="0">
              <a:solidFill>
                <a:schemeClr val="accent1"/>
              </a:solidFill>
            </a:endParaRPr>
          </a:p>
          <a:p>
            <a:pPr eaLnBrk="1" hangingPunct="1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624915"/>
      </p:ext>
    </p:extLst>
  </p:cSld>
  <p:clrMapOvr>
    <a:masterClrMapping/>
  </p:clrMapOvr>
  <p:transition advTm="64166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04479"/>
            <a:ext cx="8042276" cy="5520266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200" b="1" dirty="0">
                <a:solidFill>
                  <a:schemeClr val="accent1"/>
                </a:solidFill>
              </a:rPr>
              <a:t>CHANGES TO CRITERION B:</a:t>
            </a:r>
            <a:endParaRPr lang="en-US" sz="2200" dirty="0">
              <a:solidFill>
                <a:schemeClr val="accent1"/>
              </a:solidFill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Exact same 5 symptoms.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sz="2200" dirty="0">
                <a:solidFill>
                  <a:schemeClr val="accent1"/>
                </a:solidFill>
              </a:rPr>
              <a:t>Notable revisions </a:t>
            </a:r>
          </a:p>
          <a:p>
            <a:pPr marL="742950" lvl="1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B1: Memories versus DSM-IV recollections (images, thoughts, perceptions) </a:t>
            </a:r>
          </a:p>
          <a:p>
            <a:pPr marL="742950" lvl="1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B3: Flashbacks; emphasis on dissociation and continuum of reactions</a:t>
            </a:r>
          </a:p>
          <a:p>
            <a:pPr marL="82296" indent="0">
              <a:spcBef>
                <a:spcPts val="0"/>
              </a:spcBef>
              <a:buNone/>
            </a:pPr>
            <a:endParaRPr lang="en-US" sz="2200" b="1" dirty="0">
              <a:solidFill>
                <a:schemeClr val="accent1"/>
              </a:solidFill>
            </a:endParaRPr>
          </a:p>
          <a:p>
            <a:pPr marL="82296" indent="0">
              <a:spcBef>
                <a:spcPts val="0"/>
              </a:spcBef>
              <a:buNone/>
            </a:pPr>
            <a:r>
              <a:rPr lang="en-US" sz="2200" b="1" dirty="0">
                <a:solidFill>
                  <a:schemeClr val="accent1"/>
                </a:solidFill>
              </a:rPr>
              <a:t>CHANGES TO CRITERION C :</a:t>
            </a: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C1: Avoid memories, thoughts, feelings </a:t>
            </a: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C2: Avoid external reminders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199" y="-92351"/>
            <a:ext cx="841586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News Gothic MT"/>
              </a:rPr>
              <a:t>PTSD in the DSM-5</a:t>
            </a:r>
            <a:endParaRPr lang="en-US" sz="3600" dirty="0">
              <a:latin typeface="Optima ExtraBlack"/>
              <a:cs typeface="Optima ExtraBlack"/>
            </a:endParaRPr>
          </a:p>
        </p:txBody>
      </p:sp>
    </p:spTree>
    <p:extLst>
      <p:ext uri="{BB962C8B-B14F-4D97-AF65-F5344CB8AC3E}">
        <p14:creationId xmlns:p14="http://schemas.microsoft.com/office/powerpoint/2010/main" val="849031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35161"/>
            <a:ext cx="8042276" cy="5071532"/>
          </a:xfrm>
        </p:spPr>
        <p:txBody>
          <a:bodyPr/>
          <a:lstStyle/>
          <a:p>
            <a:pPr marL="82296" indent="0">
              <a:spcBef>
                <a:spcPts val="0"/>
              </a:spcBef>
              <a:buNone/>
            </a:pPr>
            <a:r>
              <a:rPr lang="en-US" sz="2200" b="1" dirty="0">
                <a:solidFill>
                  <a:schemeClr val="accent1"/>
                </a:solidFill>
              </a:rPr>
              <a:t>CHANGES TO CRITERION D (most heavily revised):</a:t>
            </a: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chemeClr val="accent1"/>
                </a:solidFill>
              </a:rPr>
              <a:t>Called “Negative alterations in cognition and mood”</a:t>
            </a: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chemeClr val="accent1"/>
                </a:solidFill>
              </a:rPr>
              <a:t>Numbing symptoms from DSM-IV plus </a:t>
            </a:r>
            <a:r>
              <a:rPr lang="en-US" sz="2200" i="1" dirty="0">
                <a:solidFill>
                  <a:schemeClr val="accent1"/>
                </a:solidFill>
              </a:rPr>
              <a:t>two new ones</a:t>
            </a:r>
          </a:p>
          <a:p>
            <a:pPr>
              <a:spcBef>
                <a:spcPts val="0"/>
              </a:spcBef>
            </a:pPr>
            <a:endParaRPr lang="en-US" sz="2200" dirty="0">
              <a:solidFill>
                <a:schemeClr val="accent1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D1: Amnesia (not due to TBI or intoxication)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D2:Negative beliefs (broader version of previous “foreshortened future” symptom)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D3: Distorted cognitions and blame (from cognitive model of PTSD – think “stuck points”)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D4: Negative emotions (fear, horror, anger, guilt, shame)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D5: Diminished interest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D6: Detachment or estrangement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D7: Inability to experience positive emotions 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6511" y="-92353"/>
            <a:ext cx="841586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News Gothic MT"/>
              </a:rPr>
              <a:t>PTSD in the DSM-5</a:t>
            </a:r>
            <a:endParaRPr lang="en-US" sz="3600" dirty="0">
              <a:latin typeface="Optima ExtraBlack"/>
              <a:cs typeface="Optima ExtraBlack"/>
            </a:endParaRPr>
          </a:p>
        </p:txBody>
      </p:sp>
    </p:spTree>
    <p:extLst>
      <p:ext uri="{BB962C8B-B14F-4D97-AF65-F5344CB8AC3E}">
        <p14:creationId xmlns:p14="http://schemas.microsoft.com/office/powerpoint/2010/main" val="1754956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84105"/>
            <a:ext cx="8042276" cy="4919132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endParaRPr lang="en-US" dirty="0"/>
          </a:p>
          <a:p>
            <a:pPr marL="82296" indent="0">
              <a:spcBef>
                <a:spcPts val="0"/>
              </a:spcBef>
              <a:buNone/>
            </a:pPr>
            <a:r>
              <a:rPr lang="en-US" sz="2200" b="1" dirty="0">
                <a:solidFill>
                  <a:schemeClr val="accent1"/>
                </a:solidFill>
              </a:rPr>
              <a:t>CHANGES TO CRITERION E:</a:t>
            </a: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chemeClr val="accent1"/>
                </a:solidFill>
              </a:rPr>
              <a:t>Cluster is now called “Arousal and Reactivity” – used to be </a:t>
            </a:r>
            <a:r>
              <a:rPr lang="en-US" sz="2200" dirty="0" err="1">
                <a:solidFill>
                  <a:schemeClr val="accent1"/>
                </a:solidFill>
              </a:rPr>
              <a:t>hyperarousal</a:t>
            </a:r>
            <a:r>
              <a:rPr lang="en-US" sz="2200" dirty="0">
                <a:solidFill>
                  <a:schemeClr val="accent1"/>
                </a:solidFill>
              </a:rPr>
              <a:t> cluster (Criterion D)</a:t>
            </a: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chemeClr val="accent1"/>
                </a:solidFill>
              </a:rPr>
              <a:t>Similar to DSM-IV but with </a:t>
            </a:r>
            <a:r>
              <a:rPr lang="en-US" sz="2200" i="1" dirty="0">
                <a:solidFill>
                  <a:schemeClr val="accent1"/>
                </a:solidFill>
              </a:rPr>
              <a:t>one new symptom</a:t>
            </a:r>
            <a:r>
              <a:rPr lang="en-US" sz="2200" dirty="0">
                <a:solidFill>
                  <a:schemeClr val="accent1"/>
                </a:solidFill>
              </a:rPr>
              <a:t>: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E1: Irritable behavior and angry outbursts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E2: Reckless or self-destructive behavior (new emphasis on behavior). Ex: reckless driving, excessive alcohol use, suicidal behavior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E3: </a:t>
            </a:r>
            <a:r>
              <a:rPr lang="en-US" dirty="0" err="1">
                <a:solidFill>
                  <a:schemeClr val="accent1"/>
                </a:solidFill>
              </a:rPr>
              <a:t>Hypervigilance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E4: Exaggerated startle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E5: Problems with concentration </a:t>
            </a:r>
          </a:p>
          <a:p>
            <a:pPr lvl="1">
              <a:spcBef>
                <a:spcPts val="0"/>
              </a:spcBef>
            </a:pPr>
            <a:r>
              <a:rPr lang="en-US" dirty="0">
                <a:solidFill>
                  <a:schemeClr val="accent1"/>
                </a:solidFill>
              </a:rPr>
              <a:t>E6: Sleep disturbance 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199" y="-92351"/>
            <a:ext cx="841586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News Gothic MT"/>
              </a:rPr>
              <a:t>PTSD in the DSM-5</a:t>
            </a:r>
            <a:endParaRPr lang="en-US" sz="3600" dirty="0">
              <a:latin typeface="Optima ExtraBlack"/>
              <a:cs typeface="Optima ExtraBlack"/>
            </a:endParaRPr>
          </a:p>
        </p:txBody>
      </p:sp>
    </p:spTree>
    <p:extLst>
      <p:ext uri="{BB962C8B-B14F-4D97-AF65-F5344CB8AC3E}">
        <p14:creationId xmlns:p14="http://schemas.microsoft.com/office/powerpoint/2010/main" val="3922713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63977"/>
            <a:ext cx="8077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0838" indent="-350838">
              <a:buFont typeface="Arial"/>
              <a:buChar char="•"/>
            </a:pPr>
            <a:r>
              <a:rPr lang="en-US" sz="2200" dirty="0">
                <a:solidFill>
                  <a:schemeClr val="accent1"/>
                </a:solidFill>
                <a:latin typeface="News Gothic MT"/>
                <a:cs typeface="News Gothic MT"/>
              </a:rPr>
              <a:t>Duration of the disturbance is more than 1 month.</a:t>
            </a:r>
          </a:p>
          <a:p>
            <a:pPr marL="342900" indent="-342900">
              <a:buFont typeface="Arial"/>
              <a:buChar char="•"/>
            </a:pPr>
            <a:endParaRPr lang="en-US" sz="2200" dirty="0">
              <a:solidFill>
                <a:schemeClr val="accent1"/>
              </a:solidFill>
              <a:latin typeface="News Gothic MT"/>
              <a:cs typeface="News Gothic MT"/>
            </a:endParaRPr>
          </a:p>
          <a:p>
            <a:pPr marL="350838" indent="-350838">
              <a:buFont typeface="Arial"/>
              <a:buChar char="•"/>
            </a:pPr>
            <a:r>
              <a:rPr lang="en-US" sz="2200" dirty="0">
                <a:solidFill>
                  <a:schemeClr val="accent1"/>
                </a:solidFill>
                <a:latin typeface="News Gothic MT"/>
                <a:cs typeface="News Gothic MT"/>
              </a:rPr>
              <a:t>Causes clinically significant distress or impairment in social, occupational, or other areas of functioning.</a:t>
            </a:r>
          </a:p>
          <a:p>
            <a:pPr marL="350838" indent="-350838">
              <a:buFont typeface="Arial"/>
              <a:buChar char="•"/>
            </a:pPr>
            <a:endParaRPr lang="en-US" sz="2200" dirty="0">
              <a:solidFill>
                <a:schemeClr val="accent1"/>
              </a:solidFill>
              <a:latin typeface="News Gothic MT"/>
              <a:cs typeface="News Gothic MT"/>
            </a:endParaRPr>
          </a:p>
          <a:p>
            <a:pPr marL="350838" indent="-350838">
              <a:buFont typeface="Arial"/>
              <a:buChar char="•"/>
            </a:pPr>
            <a:r>
              <a:rPr lang="en-US" sz="2200" dirty="0">
                <a:solidFill>
                  <a:schemeClr val="accent1"/>
                </a:solidFill>
                <a:latin typeface="News Gothic MT"/>
                <a:cs typeface="News Gothic MT"/>
              </a:rPr>
              <a:t>Disturbance is not attributable to physiological effects of a substance or another medical condition.</a:t>
            </a:r>
          </a:p>
          <a:p>
            <a:r>
              <a:rPr lang="en-US" dirty="0">
                <a:solidFill>
                  <a:schemeClr val="accent1"/>
                </a:solidFill>
                <a:latin typeface="News Gothic MT"/>
                <a:cs typeface="News Gothic MT"/>
              </a:rPr>
              <a:t> </a:t>
            </a:r>
          </a:p>
          <a:p>
            <a:endParaRPr lang="en-US" dirty="0">
              <a:solidFill>
                <a:schemeClr val="accent1"/>
              </a:solidFill>
              <a:latin typeface="News Gothic MT"/>
              <a:cs typeface="News Gothic MT"/>
            </a:endParaRPr>
          </a:p>
          <a:p>
            <a:endParaRPr lang="en-US" dirty="0">
              <a:solidFill>
                <a:schemeClr val="accent1"/>
              </a:solidFill>
              <a:latin typeface="News Gothic MT"/>
              <a:cs typeface="News Gothic M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199" y="-92351"/>
            <a:ext cx="841586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cs typeface="News Gothic MT"/>
              </a:rPr>
              <a:t>PTSD in the DSM-5</a:t>
            </a:r>
            <a:endParaRPr lang="en-US" sz="3600" dirty="0">
              <a:latin typeface="Optima ExtraBlack"/>
              <a:cs typeface="Optima ExtraBlack"/>
            </a:endParaRPr>
          </a:p>
        </p:txBody>
      </p:sp>
    </p:spTree>
    <p:extLst>
      <p:ext uri="{BB962C8B-B14F-4D97-AF65-F5344CB8AC3E}">
        <p14:creationId xmlns:p14="http://schemas.microsoft.com/office/powerpoint/2010/main" val="3406723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551" y="-71028"/>
            <a:ext cx="749808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News Gothic MT"/>
                <a:cs typeface="News Gothic MT"/>
              </a:rPr>
              <a:t>PTSD is now harder to diagnose…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3" y="1249015"/>
            <a:ext cx="8357955" cy="557953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accent1"/>
                </a:solidFill>
              </a:rPr>
              <a:t>More restrictive now, in the DSM-5, as compared to DSM-IV: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i="1" dirty="0">
                <a:solidFill>
                  <a:schemeClr val="accent1"/>
                </a:solidFill>
              </a:rPr>
              <a:t>Criterion A: New definition addresses ambiguity of “confronted with” in DSM-IV. Definition is narrower.</a:t>
            </a: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i="1" dirty="0">
                <a:solidFill>
                  <a:schemeClr val="accent1"/>
                </a:solidFill>
              </a:rPr>
              <a:t>Only death, serious injury, sexual assault “count” toward diagnosis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5C4FD9-BC1A-0616-C9F7-2D5E236E2547}"/>
              </a:ext>
            </a:extLst>
          </p:cNvPr>
          <p:cNvSpPr txBox="1"/>
          <p:nvPr/>
        </p:nvSpPr>
        <p:spPr>
          <a:xfrm>
            <a:off x="800101" y="2900978"/>
            <a:ext cx="764253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00" b="1" i="1" dirty="0">
                <a:solidFill>
                  <a:schemeClr val="accent1"/>
                </a:solidFill>
              </a:rPr>
              <a:t>In other words, you are likely going to have clients who have suffered traumatic events that do NOT meet criteria for PTSD according to the DSM-5!</a:t>
            </a:r>
          </a:p>
          <a:p>
            <a:pPr marL="0" indent="0">
              <a:buNone/>
            </a:pPr>
            <a:endParaRPr lang="en-US" sz="26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2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874" y="1015997"/>
            <a:ext cx="7498080" cy="1143000"/>
          </a:xfrm>
        </p:spPr>
        <p:txBody>
          <a:bodyPr>
            <a:noAutofit/>
          </a:bodyPr>
          <a:lstStyle/>
          <a:p>
            <a:r>
              <a:rPr lang="en-US" sz="3600" dirty="0"/>
              <a:t>Other Specified Trauma- and Stressor-Related Disorder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1820329"/>
            <a:ext cx="8200813" cy="480060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Distress or impairment in functioning predominate, but full criteria for another disorder in this category not met. 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Example: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Adjustment Disorder lasts 6+ months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Adjustment Disorder does not begin for 3+ month after the stressor</a:t>
            </a:r>
          </a:p>
          <a:p>
            <a:pPr lvl="1"/>
            <a:r>
              <a:rPr lang="en-US" dirty="0" err="1">
                <a:solidFill>
                  <a:schemeClr val="accent1"/>
                </a:solidFill>
              </a:rPr>
              <a:t>Subthreshold</a:t>
            </a:r>
            <a:r>
              <a:rPr lang="en-US" dirty="0">
                <a:solidFill>
                  <a:schemeClr val="accent1"/>
                </a:solidFill>
              </a:rPr>
              <a:t> PTSD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Persistent complex bereavement disorder </a:t>
            </a:r>
          </a:p>
          <a:p>
            <a:pPr lvl="1"/>
            <a:r>
              <a:rPr lang="en-US" dirty="0" err="1">
                <a:solidFill>
                  <a:schemeClr val="accent1"/>
                </a:solidFill>
              </a:rPr>
              <a:t>Ataques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nervios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Other cultural syndromes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526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423331"/>
            <a:ext cx="7239000" cy="1143000"/>
          </a:xfrm>
        </p:spPr>
        <p:txBody>
          <a:bodyPr>
            <a:noAutofit/>
          </a:bodyPr>
          <a:lstStyle/>
          <a:p>
            <a:r>
              <a:rPr lang="en-US" sz="3600" dirty="0">
                <a:effectLst/>
              </a:rPr>
              <a:t>Unspecified Trauma- and Stressor-Related Disorder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60" y="1989662"/>
            <a:ext cx="8490857" cy="480060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Symptoms characteristic of a trauma- and stressor-related disorder that cause distress/impairment, but do not meet full criteria for other disorders in this class.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Use this diagnosis for situation when you do not want to, or cannot, specify the reason(s) that criteria are not met for another disorder.  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</a:rPr>
              <a:t>Ex:  When there is not enough information to make a more specific diagnosis (due to a short consult, emergency room visit, </a:t>
            </a:r>
            <a:r>
              <a:rPr lang="en-US" sz="2000" dirty="0" err="1">
                <a:solidFill>
                  <a:schemeClr val="accent1"/>
                </a:solidFill>
              </a:rPr>
              <a:t>etc</a:t>
            </a:r>
            <a:r>
              <a:rPr lang="en-US" sz="2000" dirty="0">
                <a:solidFill>
                  <a:schemeClr val="accent1"/>
                </a:solidFill>
              </a:rPr>
              <a:t>). </a:t>
            </a:r>
          </a:p>
          <a:p>
            <a:pPr lvl="1"/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4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546" y="-135464"/>
            <a:ext cx="7498080" cy="1143000"/>
          </a:xfrm>
        </p:spPr>
        <p:txBody>
          <a:bodyPr/>
          <a:lstStyle/>
          <a:p>
            <a:r>
              <a:rPr lang="en-US" sz="3600" dirty="0"/>
              <a:t>DSM-5 Acute Stress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162876"/>
            <a:ext cx="8771467" cy="5715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>
                <a:solidFill>
                  <a:schemeClr val="accent1"/>
                </a:solidFill>
              </a:rPr>
              <a:t>Criterion A. </a:t>
            </a:r>
            <a:r>
              <a:rPr lang="en-US" sz="6800" dirty="0">
                <a:solidFill>
                  <a:schemeClr val="accent1"/>
                </a:solidFill>
              </a:rPr>
              <a:t>same as PTSD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>
                <a:solidFill>
                  <a:schemeClr val="accent1"/>
                </a:solidFill>
              </a:rPr>
              <a:t>Criterion B.  </a:t>
            </a:r>
            <a:r>
              <a:rPr lang="en-US" sz="6800" dirty="0">
                <a:solidFill>
                  <a:schemeClr val="accent1"/>
                </a:solidFill>
              </a:rPr>
              <a:t>9+ symptoms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(1) Sense of numbing, detachment, or reduced responsiveness to events/others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(2) Altered sense of the reality of one’s surroundings or oneself 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(3) Inability to remember at least one important aspect of traumatic event 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(4) Spontaneous/cued, involuntary/intrusive distressing memories of event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(5) Recurrent distressing dreams related to the event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(6) Dissociative reactions 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(7) Intense or prolonged psychological distress or physiological reactivity at cues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(8) Avoidance of thoughts, conversations, or feelings that arouse recollections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(9) Avoidance of activities, places, or physical reminders that arouse recollections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(10) Sleep disturbance (e.g., difficulty in falling asleep, staying asleep)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(11) </a:t>
            </a:r>
            <a:r>
              <a:rPr lang="en-US" sz="6800" dirty="0" err="1">
                <a:solidFill>
                  <a:schemeClr val="accent1"/>
                </a:solidFill>
              </a:rPr>
              <a:t>Hypervigilance</a:t>
            </a:r>
            <a:endParaRPr lang="en-US" sz="6800" dirty="0">
              <a:solidFill>
                <a:schemeClr val="accent1"/>
              </a:solidFill>
            </a:endParaRP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(12) Irritable, angry or aggressive behavior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(13) Exaggerated startle response</a:t>
            </a:r>
          </a:p>
          <a:p>
            <a:pPr marL="34925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6800" dirty="0">
                <a:solidFill>
                  <a:schemeClr val="accent1"/>
                </a:solidFill>
              </a:rPr>
              <a:t>(14) Agitation or restlessness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>
                <a:solidFill>
                  <a:schemeClr val="accent1"/>
                </a:solidFill>
              </a:rPr>
              <a:t>Criterion C. </a:t>
            </a:r>
            <a:r>
              <a:rPr lang="en-US" sz="6800" dirty="0">
                <a:solidFill>
                  <a:schemeClr val="accent1"/>
                </a:solidFill>
              </a:rPr>
              <a:t>Duration 3+ or more days, less than 1 month after traumatic event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>
                <a:solidFill>
                  <a:schemeClr val="accent1"/>
                </a:solidFill>
              </a:rPr>
              <a:t>Criterion D. </a:t>
            </a:r>
            <a:r>
              <a:rPr lang="en-US" sz="6800" dirty="0">
                <a:solidFill>
                  <a:schemeClr val="accent1"/>
                </a:solidFill>
              </a:rPr>
              <a:t>Causes clinically significant distress or impairment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800" b="1" dirty="0">
                <a:solidFill>
                  <a:schemeClr val="accent1"/>
                </a:solidFill>
              </a:rPr>
              <a:t>Criterion E. </a:t>
            </a:r>
            <a:r>
              <a:rPr lang="en-US" sz="6800" dirty="0">
                <a:solidFill>
                  <a:schemeClr val="accent1"/>
                </a:solidFill>
              </a:rPr>
              <a:t>Not due to substance/general medical condition/psychosis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392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998" y="-122580"/>
            <a:ext cx="7498080" cy="1143000"/>
          </a:xfrm>
        </p:spPr>
        <p:txBody>
          <a:bodyPr/>
          <a:lstStyle/>
          <a:p>
            <a:r>
              <a:rPr lang="en-US" sz="3600" dirty="0"/>
              <a:t>Adjustment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41" y="1166192"/>
            <a:ext cx="8737830" cy="556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Symptoms develop in response to stressor, w/in 3 months of stressor.</a:t>
            </a:r>
          </a:p>
          <a:p>
            <a:pPr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Symptoms or behaviors clinically significant, as evidenced by one/both: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Marked distress out of proportion to the severity of the stressor.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Significant impairment in social, occupational, or other areas.</a:t>
            </a:r>
          </a:p>
          <a:p>
            <a:pPr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Does not meet the criteria for another mental disorder, not merely an exacerbation of preexisting mental disorder.</a:t>
            </a:r>
          </a:p>
          <a:p>
            <a:pPr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The symptoms do not represent normal bereavement.</a:t>
            </a:r>
          </a:p>
          <a:p>
            <a:pPr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Once the stressor ends, symptoms do not persist &gt; additional 6 months.</a:t>
            </a:r>
          </a:p>
          <a:p>
            <a:pPr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Specify: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With depressed mood: Low mood, tearfulness, feelings, hopelessness.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With anxiety: Nervousness, worry, jitteriness, or separation anxiety.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With mixed anxiety/depressed mood: Combo of depression and anxiety.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With disturbance of conduct: Disturbance of conduct is predominant.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With mixed disturbance of emotions and conduct: Both emotional. symptoms (e.g., depression, anxiety) and a disturbance of conduct.</a:t>
            </a:r>
          </a:p>
          <a:p>
            <a:pPr lvl="1">
              <a:spcBef>
                <a:spcPts val="0"/>
              </a:spcBef>
            </a:pPr>
            <a:r>
              <a:rPr lang="en-US" sz="1900" dirty="0">
                <a:solidFill>
                  <a:schemeClr val="accent1"/>
                </a:solidFill>
              </a:rPr>
              <a:t>Unspecified: Not classifiable as one of the specific subtypes.</a:t>
            </a:r>
          </a:p>
        </p:txBody>
      </p:sp>
    </p:spTree>
    <p:extLst>
      <p:ext uri="{BB962C8B-B14F-4D97-AF65-F5344CB8AC3E}">
        <p14:creationId xmlns:p14="http://schemas.microsoft.com/office/powerpoint/2010/main" val="575840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525" y="-190401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Trauma: “large-t</a:t>
            </a:r>
            <a:r>
              <a:rPr lang="en-US" dirty="0">
                <a:latin typeface="News Gothic MT"/>
                <a:cs typeface="News Gothic MT"/>
              </a:rPr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Often meet criteria for PTSD</a:t>
            </a:r>
          </a:p>
          <a:p>
            <a:r>
              <a:rPr lang="en-US" dirty="0">
                <a:solidFill>
                  <a:schemeClr val="accent1"/>
                </a:solidFill>
              </a:rPr>
              <a:t>Large shocks to the mind-body system</a:t>
            </a:r>
          </a:p>
          <a:p>
            <a:r>
              <a:rPr lang="en-US" dirty="0">
                <a:solidFill>
                  <a:schemeClr val="accent1"/>
                </a:solidFill>
              </a:rPr>
              <a:t>Examples: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Rape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Combat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Life-threatening events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Murder</a:t>
            </a:r>
          </a:p>
        </p:txBody>
      </p:sp>
    </p:spTree>
    <p:extLst>
      <p:ext uri="{BB962C8B-B14F-4D97-AF65-F5344CB8AC3E}">
        <p14:creationId xmlns:p14="http://schemas.microsoft.com/office/powerpoint/2010/main" val="1670265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214151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Trauma: “small-t”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467" y="834885"/>
            <a:ext cx="8202084" cy="5384800"/>
          </a:xfrm>
        </p:spPr>
        <p:txBody>
          <a:bodyPr>
            <a:normAutofit lnSpcReduction="10000"/>
          </a:bodyPr>
          <a:lstStyle/>
          <a:p>
            <a:pPr>
              <a:buFont typeface="Arial"/>
              <a:buChar char="•"/>
            </a:pPr>
            <a:endParaRPr lang="en-US" dirty="0">
              <a:solidFill>
                <a:schemeClr val="accent1"/>
              </a:solidFill>
              <a:latin typeface="Optima"/>
              <a:cs typeface="Optima"/>
            </a:endParaRPr>
          </a:p>
          <a:p>
            <a:pPr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Extremely stressful life experiences</a:t>
            </a:r>
          </a:p>
          <a:p>
            <a:pPr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Not necessarily life threatening, but </a:t>
            </a:r>
            <a:r>
              <a:rPr lang="en-US" sz="2600" b="1" u="sng" dirty="0">
                <a:solidFill>
                  <a:schemeClr val="accent1"/>
                </a:solidFill>
                <a:latin typeface="Optima"/>
                <a:cs typeface="Optima"/>
              </a:rPr>
              <a:t>can be life-altering</a:t>
            </a: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,</a:t>
            </a:r>
          </a:p>
          <a:p>
            <a:pPr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“Death by a thousand cuts”</a:t>
            </a:r>
          </a:p>
          <a:p>
            <a:pPr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Examples:</a:t>
            </a:r>
          </a:p>
          <a:p>
            <a:pPr lvl="1"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Loss</a:t>
            </a:r>
          </a:p>
          <a:p>
            <a:pPr lvl="1"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Traumatic loss</a:t>
            </a:r>
          </a:p>
          <a:p>
            <a:pPr lvl="1"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Divorce</a:t>
            </a:r>
          </a:p>
          <a:p>
            <a:pPr lvl="1"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Abuse</a:t>
            </a:r>
          </a:p>
          <a:p>
            <a:pPr lvl="1">
              <a:buFont typeface="Arial"/>
              <a:buChar char="•"/>
            </a:pPr>
            <a:r>
              <a:rPr lang="en-US" sz="2600" dirty="0">
                <a:solidFill>
                  <a:schemeClr val="accent1"/>
                </a:solidFill>
                <a:latin typeface="Optima"/>
                <a:cs typeface="Optima"/>
              </a:rPr>
              <a:t>Many other things…</a:t>
            </a:r>
          </a:p>
        </p:txBody>
      </p:sp>
    </p:spTree>
    <p:extLst>
      <p:ext uri="{BB962C8B-B14F-4D97-AF65-F5344CB8AC3E}">
        <p14:creationId xmlns:p14="http://schemas.microsoft.com/office/powerpoint/2010/main" val="250243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31951"/>
            <a:ext cx="6498158" cy="2438401"/>
          </a:xfrm>
        </p:spPr>
        <p:txBody>
          <a:bodyPr/>
          <a:lstStyle/>
          <a:p>
            <a:r>
              <a:rPr lang="en-US" dirty="0"/>
              <a:t>How trauma affects memory, behavior, and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810369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29987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 and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1179494"/>
            <a:ext cx="8415339" cy="3492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Trauma changes how the brain encodes, stores, and retrieves memories from the memory storage unit (hippocampus)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</a:t>
            </a:r>
            <a:r>
              <a:rPr lang="en-US" sz="2200" u="sng" dirty="0">
                <a:solidFill>
                  <a:schemeClr val="accent1"/>
                </a:solidFill>
                <a:latin typeface="Optima"/>
                <a:cs typeface="Optima"/>
              </a:rPr>
              <a:t>Fragmented Memories</a:t>
            </a: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: A person may remember certain vivid details but forget others, leading to inconsistencies in their account.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</a:t>
            </a:r>
            <a:r>
              <a:rPr lang="en-US" sz="2200" u="sng" dirty="0">
                <a:solidFill>
                  <a:schemeClr val="accent1"/>
                </a:solidFill>
                <a:latin typeface="Optima"/>
                <a:cs typeface="Optima"/>
              </a:rPr>
              <a:t>Sensory Overload</a:t>
            </a: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: Trauma memories may be stored as sensory fragments (sounds, smells, images) rather than full narratives.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</a:t>
            </a:r>
            <a:r>
              <a:rPr lang="en-US" sz="2200" u="sng" dirty="0">
                <a:solidFill>
                  <a:schemeClr val="accent1"/>
                </a:solidFill>
                <a:latin typeface="Optima"/>
                <a:cs typeface="Optima"/>
              </a:rPr>
              <a:t>Memory Gaps &amp; Delayed Recall</a:t>
            </a: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: Some survivors suppress or struggle to recall traumatic events until they feel psychologically safe.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Flashb</a:t>
            </a:r>
            <a:r>
              <a:rPr lang="en-US" sz="2200" u="sng" dirty="0">
                <a:solidFill>
                  <a:schemeClr val="accent1"/>
                </a:solidFill>
                <a:latin typeface="Optima"/>
                <a:cs typeface="Optima"/>
              </a:rPr>
              <a:t>acks &amp; Intrusions</a:t>
            </a: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: Unwanted, intrusive memories may disrupt concentration and cause emotional distress.</a:t>
            </a:r>
          </a:p>
        </p:txBody>
      </p:sp>
    </p:spTree>
    <p:extLst>
      <p:ext uri="{BB962C8B-B14F-4D97-AF65-F5344CB8AC3E}">
        <p14:creationId xmlns:p14="http://schemas.microsoft.com/office/powerpoint/2010/main" val="3453672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1447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 and Memory: Legal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743" y="2136755"/>
            <a:ext cx="8415339" cy="3492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Legal Implication: A client’s inconsistent or delayed recall should not automatically be seen as deception; these are common trauma responses, not signs of lying.</a:t>
            </a:r>
          </a:p>
        </p:txBody>
      </p:sp>
    </p:spTree>
    <p:extLst>
      <p:ext uri="{BB962C8B-B14F-4D97-AF65-F5344CB8AC3E}">
        <p14:creationId xmlns:p14="http://schemas.microsoft.com/office/powerpoint/2010/main" val="23070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29987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 and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1179494"/>
            <a:ext cx="8415339" cy="3492500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May seem unusual or but are actually survival-driven responses.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11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•Fight, Flight, Freeze, or Fawn Responses: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i="1" dirty="0">
                <a:solidFill>
                  <a:schemeClr val="accent1"/>
                </a:solidFill>
                <a:latin typeface="Optima"/>
                <a:cs typeface="Optima"/>
              </a:rPr>
              <a:t>Fight – Appearing aggressive, defensive, or confrontational under stress.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i="1" dirty="0">
                <a:solidFill>
                  <a:schemeClr val="accent1"/>
                </a:solidFill>
                <a:latin typeface="Optima"/>
                <a:cs typeface="Optima"/>
              </a:rPr>
              <a:t>Flight – Avoiding conversations, missing court dates, or withdrawing from legal proceedings.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i="1" dirty="0">
                <a:solidFill>
                  <a:schemeClr val="accent1"/>
                </a:solidFill>
                <a:latin typeface="Optima"/>
                <a:cs typeface="Optima"/>
              </a:rPr>
              <a:t>Freeze – Shutting down, struggling to respond to questions, or appearing emotionally detached.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100" i="1" dirty="0">
                <a:solidFill>
                  <a:schemeClr val="accent1"/>
                </a:solidFill>
                <a:latin typeface="Optima"/>
                <a:cs typeface="Optima"/>
              </a:rPr>
              <a:t>Fawn – Over-apologizing, agreeing with opposing counsel, or complying to avoid perceived threats.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1100" i="1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•Emotional Dysregulation: Trauma survivors may exhibit numbness, dissociation, panic, or mood swings, which can be mistaken for instability.</a:t>
            </a:r>
          </a:p>
          <a:p>
            <a:pPr marL="0" indent="0">
              <a:spcBef>
                <a:spcPts val="200"/>
              </a:spcBef>
              <a:buNone/>
            </a:pPr>
            <a:endParaRPr lang="en-US" sz="11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•Mistrust &amp; Avoidance: Due to past trauma, a client may struggle to trust attorneys, court officials, or authority figures.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509657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1447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 and Behavior: Legal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743" y="2136755"/>
            <a:ext cx="8415339" cy="3492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Legal Implication: Clients may not respond in a way that attorneys or the court expect. Their lack of emotion or extreme emotion is not a reflection of the truthfulness of their claims but rather a symptom of PTSD.</a:t>
            </a:r>
          </a:p>
        </p:txBody>
      </p:sp>
    </p:spTree>
    <p:extLst>
      <p:ext uri="{BB962C8B-B14F-4D97-AF65-F5344CB8AC3E}">
        <p14:creationId xmlns:p14="http://schemas.microsoft.com/office/powerpoint/2010/main" val="3115112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29987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 and Decision-Making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1179494"/>
            <a:ext cx="8415339" cy="3492500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Trauma alters the brain, particularly areas responsible for logic, judgment, and emotional regulation (e.g., the prefrontal cortex and amygdala). As a result, PTSD-affected individuals may struggle with: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Impaired Risk Assessment: Difficulty evaluating consequences, leading to impulsive or seemingly irrational decisions.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Avoidance of Legal Processes: Clients may refuse to testify, accept unfavorable settlements, or struggle to participate in legal proceedings.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Hypervigilance &amp; Overreaction: Some clients may perceive minor legal threats as catastrophic, affecting their ability to stay composed in negotiations or hearings.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590006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1447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Trauma and Decision-Making: Legal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743" y="2136755"/>
            <a:ext cx="8415339" cy="3492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Legal Implication: Trauma-affected clients may struggle with trust, decision-making, and participation in their case. Attorneys should offer clear guidance, extra support, and structured options to help them make informed choices.</a:t>
            </a:r>
          </a:p>
        </p:txBody>
      </p:sp>
    </p:spTree>
    <p:extLst>
      <p:ext uri="{BB962C8B-B14F-4D97-AF65-F5344CB8AC3E}">
        <p14:creationId xmlns:p14="http://schemas.microsoft.com/office/powerpoint/2010/main" val="1053773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146189"/>
            <a:ext cx="6498158" cy="2438401"/>
          </a:xfrm>
        </p:spPr>
        <p:txBody>
          <a:bodyPr/>
          <a:lstStyle/>
          <a:p>
            <a:r>
              <a:rPr lang="en-US" dirty="0"/>
              <a:t>Impact of PTSD on legal proceedings</a:t>
            </a:r>
          </a:p>
        </p:txBody>
      </p:sp>
    </p:spTree>
    <p:extLst>
      <p:ext uri="{BB962C8B-B14F-4D97-AF65-F5344CB8AC3E}">
        <p14:creationId xmlns:p14="http://schemas.microsoft.com/office/powerpoint/2010/main" val="1471760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300203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Credibility Assessments &amp; Trauma-Affected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2008174"/>
            <a:ext cx="8415339" cy="3492500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Memory Fragmentation: PTSD can cause fragmented or inconsistent memories due to how trauma is processed in the brain. Clients may struggle to recall events in a linear fashion, leading to discrepancies in their statements.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Delayed Disclosure: Trauma survivors often delay reporting incidents due to fear, dissociation, or emotional suppression. This delay can be misinterpreted as deception.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Emotional Dysregulation: Clients may appear numb, detached, or overly emotional when recounting their experiences, which can sometimes be mistaken for dishonesty.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333458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0018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Client Interactions &amp; Communication Barriers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1693838"/>
            <a:ext cx="8415339" cy="3492500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Avoidance &amp; Withdrawal: PTSD clients may have difficulty engaging in legal discussions, missing meetings, or resisting court appearances due to anxiety.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Trigger Responses: A client may react strongly to specific words, environments, or legal questioning styles, which could be mistaken for aggression or uncooperativeness.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Trust Issues: PTSD survivors may have difficulty trusting authority figures, including their own attorney, due to past trauma.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000" b="1" dirty="0">
                <a:solidFill>
                  <a:schemeClr val="accent1"/>
                </a:solidFill>
                <a:latin typeface="Optima"/>
                <a:cs typeface="Optima"/>
              </a:rPr>
              <a:t>Practical Tip: Use trauma-informed interviewing techniques such as open-ended questions, giving the client time to respond, and validating their emotions to build trust and reduce distress.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4030418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00187"/>
            <a:ext cx="8042276" cy="1336956"/>
          </a:xfrm>
        </p:spPr>
        <p:txBody>
          <a:bodyPr/>
          <a:lstStyle/>
          <a:p>
            <a:r>
              <a:rPr lang="en-US" sz="3600" dirty="0">
                <a:latin typeface="News Gothic MT"/>
                <a:cs typeface="News Gothic MT"/>
              </a:rPr>
              <a:t>Legal System Challenges &amp; Accommodations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49" y="2022454"/>
            <a:ext cx="8415339" cy="3492500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Courtroom Anxiety &amp; Testifying Under Stress: PTSD clients may struggle with public speaking, direct confrontation with perpetrators, or aggressive cross-examinations.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Potential for Dissociation: In high-stress legal environments, a client may dissociate (mentally “check out”), making it appear as if they are unresponsive or indifferent.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2200" dirty="0">
                <a:solidFill>
                  <a:schemeClr val="accent1"/>
                </a:solidFill>
                <a:latin typeface="Optima"/>
                <a:cs typeface="Optima"/>
              </a:rPr>
              <a:t>•	Need for Accommodations: Attorneys should explore accommodations like remote testimony, pre-recorded depositions, or breaks during hearings to support PTSD-affected clients.</a:t>
            </a:r>
          </a:p>
          <a:p>
            <a:pPr marL="0" indent="0">
              <a:spcBef>
                <a:spcPts val="200"/>
              </a:spcBef>
              <a:buNone/>
            </a:pPr>
            <a:endParaRPr lang="en-US" sz="2200" dirty="0">
              <a:solidFill>
                <a:schemeClr val="accent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6083858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4400" y="1326776"/>
            <a:ext cx="8042276" cy="133695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Contact</a:t>
            </a:r>
            <a:br>
              <a:rPr lang="en-US" sz="3600" dirty="0"/>
            </a:b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 err="1"/>
              <a:t>drjennifersweeton@gmail.com</a:t>
            </a:r>
            <a:br>
              <a:rPr lang="en-US" sz="3600" dirty="0"/>
            </a:br>
            <a:r>
              <a:rPr lang="en-US" sz="3600" dirty="0" err="1"/>
              <a:t>www.jennifersweeton.com</a:t>
            </a:r>
            <a:endParaRPr lang="en-US" sz="36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578" y="2870753"/>
            <a:ext cx="5533921" cy="389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514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29160</TotalTime>
  <Words>2849</Words>
  <Application>Microsoft Macintosh PowerPoint</Application>
  <PresentationFormat>On-screen Show (4:3)</PresentationFormat>
  <Paragraphs>282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News Gothic MT</vt:lpstr>
      <vt:lpstr>Optima</vt:lpstr>
      <vt:lpstr>Optima ExtraBlack</vt:lpstr>
      <vt:lpstr>Wingdings 2</vt:lpstr>
      <vt:lpstr>Breeze</vt:lpstr>
      <vt:lpstr>PTSD 101:  Recognizing PTSD &amp; Related Disorders in Legal Clients</vt:lpstr>
      <vt:lpstr>Objectives</vt:lpstr>
      <vt:lpstr>DSM-5 Category:  Trauma &amp; Stressor-Related Disorders</vt:lpstr>
      <vt:lpstr>RAD</vt:lpstr>
      <vt:lpstr>DSE Disorder</vt:lpstr>
      <vt:lpstr>PTSD in the DSM-5</vt:lpstr>
      <vt:lpstr>PowerPoint Presentation</vt:lpstr>
      <vt:lpstr>PowerPoint Presentation</vt:lpstr>
      <vt:lpstr>PowerPoint Presentation</vt:lpstr>
      <vt:lpstr>PowerPoint Presentation</vt:lpstr>
      <vt:lpstr>PTSD is now harder to diagnose…</vt:lpstr>
      <vt:lpstr>Other Specified Trauma- and Stressor-Related Disorder </vt:lpstr>
      <vt:lpstr>Unspecified Trauma- and Stressor-Related Disorder</vt:lpstr>
      <vt:lpstr>DSM-5 Acute Stress Disorder</vt:lpstr>
      <vt:lpstr>Adjustment Disorder</vt:lpstr>
      <vt:lpstr>Trauma: “large-t”</vt:lpstr>
      <vt:lpstr>Trauma: “small-t”</vt:lpstr>
      <vt:lpstr>How trauma affects memory, behavior, and decision-making</vt:lpstr>
      <vt:lpstr>Trauma and Memory</vt:lpstr>
      <vt:lpstr>Trauma and Memory: Legal Implications</vt:lpstr>
      <vt:lpstr>Trauma and Behavior</vt:lpstr>
      <vt:lpstr>Trauma and Behavior: Legal Implications</vt:lpstr>
      <vt:lpstr>Trauma and Decision-Making</vt:lpstr>
      <vt:lpstr>Trauma and Decision-Making: Legal Implications</vt:lpstr>
      <vt:lpstr>Impact of PTSD on legal proceedings</vt:lpstr>
      <vt:lpstr>Credibility Assessments &amp; Trauma-Affected Memory</vt:lpstr>
      <vt:lpstr>Client Interactions &amp; Communication Barriers</vt:lpstr>
      <vt:lpstr>Legal System Challenges &amp; Accommodations</vt:lpstr>
      <vt:lpstr>Contact   drjennifersweeton@gmail.com www.jennifersweeton.com</vt:lpstr>
    </vt:vector>
  </TitlesOfParts>
  <Company>Stanford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Sweeton</dc:creator>
  <cp:lastModifiedBy>Jennifer Sweeton</cp:lastModifiedBy>
  <cp:revision>310</cp:revision>
  <cp:lastPrinted>2018-06-01T00:13:36Z</cp:lastPrinted>
  <dcterms:created xsi:type="dcterms:W3CDTF">2016-06-23T13:17:12Z</dcterms:created>
  <dcterms:modified xsi:type="dcterms:W3CDTF">2025-04-11T15:01:24Z</dcterms:modified>
</cp:coreProperties>
</file>